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36"/>
  </p:notesMasterIdLst>
  <p:sldIdLst>
    <p:sldId id="504" r:id="rId5"/>
    <p:sldId id="524" r:id="rId6"/>
    <p:sldId id="520" r:id="rId7"/>
    <p:sldId id="518" r:id="rId8"/>
    <p:sldId id="567" r:id="rId9"/>
    <p:sldId id="521" r:id="rId10"/>
    <p:sldId id="381" r:id="rId11"/>
    <p:sldId id="484" r:id="rId12"/>
    <p:sldId id="572" r:id="rId13"/>
    <p:sldId id="514" r:id="rId14"/>
    <p:sldId id="576" r:id="rId15"/>
    <p:sldId id="575" r:id="rId16"/>
    <p:sldId id="519" r:id="rId17"/>
    <p:sldId id="577" r:id="rId18"/>
    <p:sldId id="586" r:id="rId19"/>
    <p:sldId id="585" r:id="rId20"/>
    <p:sldId id="466" r:id="rId21"/>
    <p:sldId id="568" r:id="rId22"/>
    <p:sldId id="571" r:id="rId23"/>
    <p:sldId id="580" r:id="rId24"/>
    <p:sldId id="570" r:id="rId25"/>
    <p:sldId id="480" r:id="rId26"/>
    <p:sldId id="479" r:id="rId27"/>
    <p:sldId id="424" r:id="rId28"/>
    <p:sldId id="569" r:id="rId29"/>
    <p:sldId id="541" r:id="rId30"/>
    <p:sldId id="579" r:id="rId31"/>
    <p:sldId id="587" r:id="rId32"/>
    <p:sldId id="578" r:id="rId33"/>
    <p:sldId id="543" r:id="rId34"/>
    <p:sldId id="584" r:id="rId3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504"/>
            <p14:sldId id="524"/>
            <p14:sldId id="520"/>
            <p14:sldId id="518"/>
            <p14:sldId id="567"/>
            <p14:sldId id="521"/>
            <p14:sldId id="381"/>
            <p14:sldId id="484"/>
            <p14:sldId id="572"/>
            <p14:sldId id="514"/>
            <p14:sldId id="576"/>
            <p14:sldId id="575"/>
            <p14:sldId id="519"/>
            <p14:sldId id="577"/>
            <p14:sldId id="586"/>
            <p14:sldId id="585"/>
            <p14:sldId id="466"/>
            <p14:sldId id="568"/>
            <p14:sldId id="571"/>
            <p14:sldId id="580"/>
            <p14:sldId id="570"/>
            <p14:sldId id="480"/>
            <p14:sldId id="479"/>
            <p14:sldId id="424"/>
            <p14:sldId id="569"/>
            <p14:sldId id="541"/>
            <p14:sldId id="579"/>
            <p14:sldId id="587"/>
            <p14:sldId id="578"/>
            <p14:sldId id="543"/>
            <p14:sldId id="5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E79"/>
    <a:srgbClr val="FF4909"/>
    <a:srgbClr val="FFE699"/>
    <a:srgbClr val="1F4E79"/>
    <a:srgbClr val="43BFF7"/>
    <a:srgbClr val="FF928B"/>
    <a:srgbClr val="00B0F0"/>
    <a:srgbClr val="282828"/>
    <a:srgbClr val="58EC9F"/>
    <a:srgbClr val="2E5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81" autoAdjust="0"/>
    <p:restoredTop sz="90154" autoAdjust="0"/>
  </p:normalViewPr>
  <p:slideViewPr>
    <p:cSldViewPr snapToGrid="0">
      <p:cViewPr varScale="1">
        <p:scale>
          <a:sx n="101" d="100"/>
          <a:sy n="101" d="100"/>
        </p:scale>
        <p:origin x="1528" y="184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/>
              <a:t>year</a:t>
            </a:r>
            <a:endParaRPr lang="sv-S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2696"/>
        <c:axId val="365615048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3088"/>
        <c:axId val="365615440"/>
      </c:scatterChart>
      <c:valAx>
        <c:axId val="365612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5048"/>
        <c:crosses val="autoZero"/>
        <c:crossBetween val="midCat"/>
        <c:majorUnit val="1"/>
      </c:valAx>
      <c:valAx>
        <c:axId val="365615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2696"/>
        <c:crosses val="autoZero"/>
        <c:crossBetween val="midCat"/>
      </c:valAx>
      <c:valAx>
        <c:axId val="36561544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3088"/>
        <c:crosses val="max"/>
        <c:crossBetween val="midCat"/>
      </c:valAx>
      <c:valAx>
        <c:axId val="36561308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65615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chemeClr val="bg1">
        <a:lumMod val="85000"/>
        <a:lumOff val="15000"/>
      </a:schemeClr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34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2022-09-21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753" y="4076206"/>
            <a:ext cx="12192000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kumimoji="0" lang="sv-SE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Roger Johansson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244" y="4872092"/>
            <a:ext cx="5252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Proto.Actor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Akka.NET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Founder</a:t>
            </a:r>
            <a:b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rogeralsing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roger@asynkron.se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134EA3-EDB3-644C-A3AF-B39A833B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4888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9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9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9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9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879721" y="42524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Lobster" pitchFamily="2" charset="77"/>
              </a:rPr>
              <a:t>Scaling</a:t>
            </a:r>
            <a:r>
              <a:rPr lang="sv-SE" sz="9600" dirty="0">
                <a:latin typeface="Lobster" pitchFamily="2" charset="77"/>
              </a:rPr>
              <a:t> </a:t>
            </a:r>
            <a:r>
              <a:rPr lang="sv-SE" sz="9600" dirty="0" err="1">
                <a:latin typeface="Lobster" pitchFamily="2" charset="77"/>
              </a:rPr>
              <a:t>Up</a:t>
            </a:r>
            <a:endParaRPr lang="sv-SE" sz="9600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Theads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Thread</a:t>
            </a:r>
            <a:r>
              <a:rPr lang="sv-SE" sz="2400" b="1" i="1" dirty="0">
                <a:solidFill>
                  <a:srgbClr val="FFE699"/>
                </a:solidFill>
              </a:rPr>
              <a:t>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TPL – Tasks, Data </a:t>
            </a:r>
            <a:r>
              <a:rPr lang="sv-SE" sz="2400" b="1" i="1" dirty="0" err="1">
                <a:solidFill>
                  <a:srgbClr val="FFE699"/>
                </a:solidFill>
              </a:rPr>
              <a:t>Flow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Parallell </a:t>
            </a:r>
            <a:r>
              <a:rPr lang="sv-SE" sz="2400" b="1" i="1" dirty="0" err="1">
                <a:solidFill>
                  <a:srgbClr val="FFE699"/>
                </a:solidFill>
              </a:rPr>
              <a:t>Linq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+mn-lt"/>
                <a:ea typeface="+mn-ea"/>
                <a:cs typeface="+mn-cs"/>
              </a:rPr>
              <a:t>How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do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you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scale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up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in .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net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What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happens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when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you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cannot</a:t>
            </a:r>
            <a:r>
              <a:rPr lang="sv-SE" sz="4000" i="1" dirty="0">
                <a:latin typeface="+mn-lt"/>
              </a:rPr>
              <a:t> </a:t>
            </a:r>
          </a:p>
          <a:p>
            <a:r>
              <a:rPr lang="sv-SE" sz="4000" i="1" dirty="0" err="1">
                <a:latin typeface="+mn-lt"/>
              </a:rPr>
              <a:t>scale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up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any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Bildobjekt 60">
            <a:extLst>
              <a:ext uri="{FF2B5EF4-FFF2-40B4-BE49-F238E27FC236}">
                <a16:creationId xmlns:a16="http://schemas.microsoft.com/office/drawing/2014/main" id="{B5A3146A-1D1E-4E4C-BD44-47857EEA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3" y="2882212"/>
            <a:ext cx="3070303" cy="3180868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Lobster" pitchFamily="2" charset="77"/>
              </a:rPr>
              <a:t>Scaling</a:t>
            </a:r>
            <a:r>
              <a:rPr lang="sv-SE" sz="9600" dirty="0">
                <a:latin typeface="Lobster" pitchFamily="2" charset="77"/>
              </a:rPr>
              <a:t> </a:t>
            </a:r>
            <a:r>
              <a:rPr lang="sv-SE" sz="9600" dirty="0" err="1">
                <a:latin typeface="Lobster" pitchFamily="2" charset="77"/>
              </a:rPr>
              <a:t>Out</a:t>
            </a:r>
            <a:endParaRPr lang="sv-SE" sz="9600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+mn-lt"/>
                <a:ea typeface="+mn-ea"/>
                <a:cs typeface="+mn-cs"/>
              </a:rPr>
              <a:t>How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do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you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scale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out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in .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net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6073" y="2459504"/>
            <a:ext cx="9059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We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different </a:t>
            </a:r>
            <a:r>
              <a:rPr lang="sv-SE" sz="2400" b="1" i="1" dirty="0" err="1">
                <a:solidFill>
                  <a:srgbClr val="FFE699"/>
                </a:solidFill>
              </a:rPr>
              <a:t>tools</a:t>
            </a:r>
            <a:r>
              <a:rPr lang="sv-SE" sz="2400" b="1" i="1" dirty="0">
                <a:solidFill>
                  <a:srgbClr val="FFE699"/>
                </a:solidFill>
              </a:rPr>
              <a:t> for </a:t>
            </a:r>
            <a:r>
              <a:rPr lang="sv-SE" sz="2400" b="1" i="1" dirty="0" err="1">
                <a:solidFill>
                  <a:srgbClr val="FFE699"/>
                </a:solidFill>
              </a:rPr>
              <a:t>scaling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An HTTP API has </a:t>
            </a:r>
            <a:r>
              <a:rPr lang="sv-SE" sz="2400" b="1" i="1" dirty="0" err="1">
                <a:solidFill>
                  <a:srgbClr val="FFE699"/>
                </a:solidFill>
              </a:rPr>
              <a:t>very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little</a:t>
            </a:r>
            <a:r>
              <a:rPr lang="sv-SE" sz="2400" b="1" i="1" dirty="0">
                <a:solidFill>
                  <a:srgbClr val="FFE699"/>
                </a:solidFill>
              </a:rPr>
              <a:t> in common </a:t>
            </a:r>
            <a:r>
              <a:rPr lang="sv-SE" sz="2400" b="1" i="1" dirty="0" err="1">
                <a:solidFill>
                  <a:srgbClr val="FFE699"/>
                </a:solidFill>
              </a:rPr>
              <a:t>with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Threads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to make </a:t>
            </a:r>
            <a:r>
              <a:rPr lang="sv-SE" sz="2400" b="1" i="1" dirty="0" err="1">
                <a:solidFill>
                  <a:srgbClr val="FFE699"/>
                </a:solidFill>
              </a:rPr>
              <a:t>decisions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upfront</a:t>
            </a:r>
            <a:r>
              <a:rPr lang="sv-SE" sz="2400" b="1" i="1" dirty="0">
                <a:solidFill>
                  <a:srgbClr val="FFE699"/>
                </a:solidFill>
              </a:rPr>
              <a:t> on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design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1933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person, mörk, har på sig&#10;&#10;Automatiskt genererad beskrivning">
            <a:extLst>
              <a:ext uri="{FF2B5EF4-FFF2-40B4-BE49-F238E27FC236}">
                <a16:creationId xmlns:a16="http://schemas.microsoft.com/office/drawing/2014/main" id="{89016F9A-73FB-324C-8AE7-D57566A6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6" y="0"/>
            <a:ext cx="8500688" cy="6858000"/>
          </a:xfrm>
          <a:prstGeom prst="rect">
            <a:avLst/>
          </a:prstGeom>
        </p:spPr>
      </p:pic>
      <p:sp>
        <p:nvSpPr>
          <p:cNvPr id="6" name="Rectangle 41">
            <a:extLst>
              <a:ext uri="{FF2B5EF4-FFF2-40B4-BE49-F238E27FC236}">
                <a16:creationId xmlns:a16="http://schemas.microsoft.com/office/drawing/2014/main" id="{A111FAA6-4AAE-4B46-AFC7-EAF7A40DAE50}"/>
              </a:ext>
            </a:extLst>
          </p:cNvPr>
          <p:cNvSpPr/>
          <p:nvPr/>
        </p:nvSpPr>
        <p:spPr>
          <a:xfrm flipV="1">
            <a:off x="0" y="-1"/>
            <a:ext cx="12192000" cy="6857998"/>
          </a:xfrm>
          <a:prstGeom prst="rect">
            <a:avLst/>
          </a:prstGeom>
          <a:solidFill>
            <a:schemeClr val="bg1">
              <a:lumMod val="75000"/>
              <a:lumOff val="25000"/>
              <a:alpha val="6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763756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+mn-lt"/>
                <a:ea typeface="+mn-ea"/>
                <a:cs typeface="+mn-cs"/>
              </a:rPr>
              <a:t>What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if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I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told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you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676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1">
            <a:extLst>
              <a:ext uri="{FF2B5EF4-FFF2-40B4-BE49-F238E27FC236}">
                <a16:creationId xmlns:a16="http://schemas.microsoft.com/office/drawing/2014/main" id="{47636928-592F-9F47-9447-3171FB564729}"/>
              </a:ext>
            </a:extLst>
          </p:cNvPr>
          <p:cNvSpPr/>
          <p:nvPr/>
        </p:nvSpPr>
        <p:spPr>
          <a:xfrm flipV="1">
            <a:off x="0" y="0"/>
            <a:ext cx="12192000" cy="3831704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2714" y="754358"/>
            <a:ext cx="114833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5400" b="1" dirty="0" err="1">
                <a:latin typeface="Lobster" pitchFamily="2" charset="77"/>
              </a:rPr>
              <a:t>Scale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up</a:t>
            </a:r>
            <a:r>
              <a:rPr lang="sv-SE" sz="5400" b="1" dirty="0">
                <a:latin typeface="Lobster" pitchFamily="2" charset="77"/>
              </a:rPr>
              <a:t> and </a:t>
            </a:r>
            <a:r>
              <a:rPr lang="sv-SE" sz="5400" b="1" dirty="0" err="1">
                <a:latin typeface="Lobster" pitchFamily="2" charset="77"/>
              </a:rPr>
              <a:t>out</a:t>
            </a:r>
            <a:r>
              <a:rPr lang="sv-SE" sz="5400" b="1" dirty="0">
                <a:latin typeface="Lobster" pitchFamily="2" charset="77"/>
              </a:rPr>
              <a:t>, </a:t>
            </a:r>
            <a:r>
              <a:rPr lang="sv-SE" sz="5400" b="1" dirty="0" err="1">
                <a:latin typeface="Lobster" pitchFamily="2" charset="77"/>
              </a:rPr>
              <a:t>are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essentially</a:t>
            </a:r>
            <a:r>
              <a:rPr lang="sv-SE" sz="5400" b="1" dirty="0">
                <a:latin typeface="Lobster" pitchFamily="2" charset="77"/>
              </a:rPr>
              <a:t> the same</a:t>
            </a:r>
          </a:p>
          <a:p>
            <a:pPr algn="ctr"/>
            <a:br>
              <a:rPr lang="sv-SE" sz="1600" b="1" dirty="0"/>
            </a:br>
            <a:br>
              <a:rPr lang="sv-SE" sz="1600" b="1" dirty="0"/>
            </a:br>
            <a:r>
              <a:rPr lang="sv-SE" sz="2000" b="1" i="1" dirty="0" err="1">
                <a:solidFill>
                  <a:srgbClr val="FFE699"/>
                </a:solidFill>
              </a:rPr>
              <a:t>That</a:t>
            </a:r>
            <a:r>
              <a:rPr lang="sv-SE" sz="2000" b="1" i="1" dirty="0">
                <a:solidFill>
                  <a:srgbClr val="FFE699"/>
                </a:solidFill>
              </a:rPr>
              <a:t> is;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want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execute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code</a:t>
            </a:r>
            <a:r>
              <a:rPr lang="sv-SE" sz="2000" b="1" i="1" dirty="0">
                <a:solidFill>
                  <a:srgbClr val="FFE699"/>
                </a:solidFill>
              </a:rPr>
              <a:t> ”</a:t>
            </a:r>
            <a:r>
              <a:rPr lang="sv-SE" sz="2000" b="1" i="1" dirty="0" err="1">
                <a:solidFill>
                  <a:srgbClr val="FFE699"/>
                </a:solidFill>
              </a:rPr>
              <a:t>somewhere</a:t>
            </a:r>
            <a:r>
              <a:rPr lang="sv-SE" sz="2000" b="1" i="1" dirty="0">
                <a:solidFill>
                  <a:srgbClr val="FFE699"/>
                </a:solidFill>
              </a:rPr>
              <a:t>”, on a </a:t>
            </a:r>
            <a:r>
              <a:rPr lang="sv-SE" sz="2000" b="1" i="1" dirty="0" err="1">
                <a:solidFill>
                  <a:srgbClr val="FFE699"/>
                </a:solidFill>
              </a:rPr>
              <a:t>core</a:t>
            </a:r>
            <a:r>
              <a:rPr lang="sv-SE" sz="2000" b="1" i="1" dirty="0">
                <a:solidFill>
                  <a:srgbClr val="FFE699"/>
                </a:solidFill>
              </a:rPr>
              <a:t>, on a </a:t>
            </a:r>
            <a:r>
              <a:rPr lang="sv-SE" sz="2000" b="1" i="1" dirty="0" err="1">
                <a:solidFill>
                  <a:srgbClr val="FFE699"/>
                </a:solidFill>
              </a:rPr>
              <a:t>machine</a:t>
            </a:r>
            <a:r>
              <a:rPr lang="sv-SE" sz="2000" b="1" i="1" dirty="0">
                <a:solidFill>
                  <a:srgbClr val="FFE699"/>
                </a:solidFill>
              </a:rPr>
              <a:t>, in a cluster.</a:t>
            </a:r>
          </a:p>
          <a:p>
            <a:endParaRPr lang="sv-SE" sz="2000" b="1" i="1" dirty="0">
              <a:solidFill>
                <a:srgbClr val="FFE699"/>
              </a:solidFill>
            </a:endParaRPr>
          </a:p>
          <a:p>
            <a:pPr algn="ctr"/>
            <a:r>
              <a:rPr lang="sv-SE" sz="2000" b="1" i="1" dirty="0" err="1">
                <a:solidFill>
                  <a:srgbClr val="FFE699"/>
                </a:solidFill>
              </a:rPr>
              <a:t>Why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should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as </a:t>
            </a:r>
            <a:r>
              <a:rPr lang="sv-SE" sz="2000" b="1" i="1" dirty="0" err="1">
                <a:solidFill>
                  <a:srgbClr val="FFE699"/>
                </a:solidFill>
              </a:rPr>
              <a:t>developers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have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resort</a:t>
            </a:r>
            <a:r>
              <a:rPr lang="sv-SE" sz="2000" b="1" i="1" dirty="0">
                <a:solidFill>
                  <a:srgbClr val="FFE699"/>
                </a:solidFill>
              </a:rPr>
              <a:t> to different </a:t>
            </a:r>
            <a:r>
              <a:rPr lang="sv-SE" sz="2000" b="1" i="1" dirty="0" err="1">
                <a:solidFill>
                  <a:srgbClr val="FFE699"/>
                </a:solidFill>
              </a:rPr>
              <a:t>technologies</a:t>
            </a:r>
            <a:r>
              <a:rPr lang="sv-SE" sz="2000" b="1" i="1" dirty="0">
                <a:solidFill>
                  <a:srgbClr val="FFE699"/>
                </a:solidFill>
              </a:rPr>
              <a:t> to do the same </a:t>
            </a:r>
            <a:r>
              <a:rPr lang="sv-SE" sz="2000" b="1" i="1" dirty="0" err="1">
                <a:solidFill>
                  <a:srgbClr val="FFE699"/>
                </a:solidFill>
              </a:rPr>
              <a:t>thing</a:t>
            </a:r>
            <a:r>
              <a:rPr lang="sv-SE" sz="2000" b="1" i="1" dirty="0">
                <a:solidFill>
                  <a:srgbClr val="FFE6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Actors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95" y="1840425"/>
            <a:ext cx="2456901" cy="23654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BB82C8-8996-604D-B2B8-1F9C6A35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311" y="3932643"/>
            <a:ext cx="8089377" cy="842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665510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The </a:t>
            </a:r>
            <a:r>
              <a:rPr lang="sv-SE" sz="4000" i="1" dirty="0" err="1">
                <a:latin typeface="+mn-lt"/>
              </a:rPr>
              <a:t>famous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Erlang</a:t>
            </a:r>
            <a:r>
              <a:rPr lang="sv-SE" sz="4000" i="1" dirty="0">
                <a:latin typeface="+mn-lt"/>
              </a:rPr>
              <a:t> 99.9999999% </a:t>
            </a:r>
            <a:r>
              <a:rPr lang="sv-SE" sz="4000" i="1" dirty="0" err="1">
                <a:latin typeface="+mn-lt"/>
              </a:rPr>
              <a:t>uptime</a:t>
            </a:r>
            <a:endParaRPr lang="sv-SE" sz="4000" i="1" dirty="0">
              <a:latin typeface="+mn-lt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195504" y="4589543"/>
            <a:ext cx="2247606" cy="2420270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Data Access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</a:t>
            </a:r>
            <a:r>
              <a:rPr lang="sv-SE" sz="1400" b="1" dirty="0" err="1"/>
              <a:t>Technician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Kernel</a:t>
            </a:r>
            <a:endParaRPr lang="sv-SE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/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86" y="2457101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3D6070C2-3BF4-254F-B23B-08227526729D}"/>
              </a:ext>
            </a:extLst>
          </p:cNvPr>
          <p:cNvSpPr txBox="1"/>
          <p:nvPr/>
        </p:nvSpPr>
        <p:spPr>
          <a:xfrm>
            <a:off x="2473666" y="1905506"/>
            <a:ext cx="7244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sv-SE" sz="3200" dirty="0" err="1"/>
              <a:t>Virtual</a:t>
            </a:r>
            <a:r>
              <a:rPr lang="sv-SE" sz="3200" dirty="0"/>
              <a:t> </a:t>
            </a:r>
            <a:r>
              <a:rPr lang="sv-SE" sz="3200" dirty="0" err="1"/>
              <a:t>actors</a:t>
            </a:r>
            <a:r>
              <a:rPr lang="sv-SE" sz="3200" dirty="0"/>
              <a:t> </a:t>
            </a:r>
            <a:r>
              <a:rPr lang="sv-SE" sz="3200" dirty="0" err="1"/>
              <a:t>are</a:t>
            </a:r>
            <a:r>
              <a:rPr lang="sv-SE" sz="3200" dirty="0"/>
              <a:t>:</a:t>
            </a:r>
          </a:p>
          <a:p>
            <a:pPr fontAlgn="base"/>
            <a:endParaRPr lang="sv-SE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Virtually</a:t>
            </a:r>
            <a:r>
              <a:rPr lang="sv-SE" sz="3200" dirty="0"/>
              <a:t> </a:t>
            </a:r>
            <a:r>
              <a:rPr lang="sv-SE" sz="3200" dirty="0" err="1"/>
              <a:t>always</a:t>
            </a:r>
            <a:r>
              <a:rPr lang="sv-SE" sz="3200" dirty="0"/>
              <a:t> </a:t>
            </a:r>
            <a:r>
              <a:rPr lang="sv-SE" sz="3200" dirty="0" err="1"/>
              <a:t>existing</a:t>
            </a:r>
            <a:endParaRPr lang="sv-SE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Addressed</a:t>
            </a:r>
            <a:r>
              <a:rPr lang="sv-SE" sz="3200" dirty="0"/>
              <a:t> via ”</a:t>
            </a:r>
            <a:r>
              <a:rPr lang="sv-SE" sz="3200" i="1" dirty="0" err="1"/>
              <a:t>Identity</a:t>
            </a:r>
            <a:r>
              <a:rPr lang="sv-SE" sz="3200" dirty="0"/>
              <a:t>” and ”</a:t>
            </a:r>
            <a:r>
              <a:rPr lang="sv-SE" sz="3200" i="1" dirty="0"/>
              <a:t>Kind</a:t>
            </a:r>
            <a:r>
              <a:rPr lang="sv-SE" sz="3200" dirty="0"/>
              <a:t>”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Request</a:t>
            </a:r>
            <a:r>
              <a:rPr lang="sv-SE" sz="3200" dirty="0"/>
              <a:t> </a:t>
            </a:r>
            <a:r>
              <a:rPr lang="sv-SE" sz="3200" dirty="0" err="1"/>
              <a:t>Response</a:t>
            </a:r>
            <a:r>
              <a:rPr lang="sv-SE" sz="3200" dirty="0"/>
              <a:t> driven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Built</a:t>
            </a:r>
            <a:r>
              <a:rPr lang="sv-SE" sz="3200" dirty="0"/>
              <a:t> </a:t>
            </a:r>
            <a:r>
              <a:rPr lang="sv-SE" sz="3200" dirty="0" err="1"/>
              <a:t>ontop</a:t>
            </a:r>
            <a:r>
              <a:rPr lang="sv-SE" sz="3200" dirty="0"/>
              <a:t> </a:t>
            </a:r>
            <a:r>
              <a:rPr lang="sv-SE" sz="3200" dirty="0" err="1"/>
              <a:t>of</a:t>
            </a:r>
            <a:r>
              <a:rPr lang="sv-SE" sz="3200" dirty="0"/>
              <a:t> </a:t>
            </a:r>
            <a:r>
              <a:rPr lang="sv-SE" sz="3200" dirty="0" err="1"/>
              <a:t>plain</a:t>
            </a:r>
            <a:r>
              <a:rPr lang="sv-SE" sz="3200" dirty="0"/>
              <a:t> </a:t>
            </a:r>
            <a:r>
              <a:rPr lang="sv-SE" sz="3200" dirty="0" err="1"/>
              <a:t>actors</a:t>
            </a:r>
            <a:endParaRPr lang="sv-SE" sz="3200" dirty="0"/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grpSp>
        <p:nvGrpSpPr>
          <p:cNvPr id="5" name="Grupp 4">
            <a:extLst>
              <a:ext uri="{FF2B5EF4-FFF2-40B4-BE49-F238E27FC236}">
                <a16:creationId xmlns:a16="http://schemas.microsoft.com/office/drawing/2014/main" id="{7274A589-071E-CF49-8552-E61A8BBCF737}"/>
              </a:ext>
            </a:extLst>
          </p:cNvPr>
          <p:cNvGrpSpPr/>
          <p:nvPr/>
        </p:nvGrpSpPr>
        <p:grpSpPr>
          <a:xfrm>
            <a:off x="1772469" y="1777978"/>
            <a:ext cx="8647061" cy="3359294"/>
            <a:chOff x="1235722" y="1097714"/>
            <a:chExt cx="8647061" cy="3359294"/>
          </a:xfrm>
        </p:grpSpPr>
        <p:sp>
          <p:nvSpPr>
            <p:cNvPr id="2" name="textruta 1">
              <a:extLst>
                <a:ext uri="{FF2B5EF4-FFF2-40B4-BE49-F238E27FC236}">
                  <a16:creationId xmlns:a16="http://schemas.microsoft.com/office/drawing/2014/main" id="{3D6070C2-3BF4-254F-B23B-08227526729D}"/>
                </a:ext>
              </a:extLst>
            </p:cNvPr>
            <p:cNvSpPr txBox="1"/>
            <p:nvPr/>
          </p:nvSpPr>
          <p:spPr>
            <a:xfrm>
              <a:off x="2638116" y="2520175"/>
              <a:ext cx="7244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sv-SE" sz="3200" dirty="0" err="1"/>
                <a:t>Identity</a:t>
              </a:r>
              <a:r>
                <a:rPr lang="sv-SE" sz="3200" dirty="0"/>
                <a:t> + Kind ➔ PID = </a:t>
              </a:r>
              <a:r>
                <a:rPr lang="sv-SE" sz="3200" dirty="0" err="1"/>
                <a:t>Virtual</a:t>
              </a:r>
              <a:r>
                <a:rPr lang="sv-SE" sz="3200" dirty="0"/>
                <a:t> </a:t>
              </a:r>
              <a:r>
                <a:rPr lang="sv-SE" sz="3200" dirty="0" err="1"/>
                <a:t>Actor</a:t>
              </a:r>
              <a:endParaRPr lang="sv-SE" sz="3200" dirty="0"/>
            </a:p>
          </p:txBody>
        </p:sp>
        <p:sp>
          <p:nvSpPr>
            <p:cNvPr id="3" name="textruta 2">
              <a:extLst>
                <a:ext uri="{FF2B5EF4-FFF2-40B4-BE49-F238E27FC236}">
                  <a16:creationId xmlns:a16="http://schemas.microsoft.com/office/drawing/2014/main" id="{3940DFD6-F284-004F-8969-3A0E2203716A}"/>
                </a:ext>
              </a:extLst>
            </p:cNvPr>
            <p:cNvSpPr txBox="1"/>
            <p:nvPr/>
          </p:nvSpPr>
          <p:spPr>
            <a:xfrm>
              <a:off x="1235722" y="3783648"/>
              <a:ext cx="2958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/>
                <a:t>Identity</a:t>
              </a:r>
              <a:r>
                <a:rPr lang="sv-SE" dirty="0"/>
                <a:t>: ”SomeAsset123”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object</a:t>
              </a:r>
              <a:r>
                <a:rPr lang="sv-SE" dirty="0"/>
                <a:t> </a:t>
              </a:r>
              <a:r>
                <a:rPr lang="sv-SE" dirty="0" err="1"/>
                <a:t>reference</a:t>
              </a:r>
              <a:r>
                <a:rPr lang="sv-SE" dirty="0"/>
                <a:t> in OOP</a:t>
              </a:r>
            </a:p>
          </p:txBody>
        </p:sp>
        <p:cxnSp>
          <p:nvCxnSpPr>
            <p:cNvPr id="6" name="Rak pil 5">
              <a:extLst>
                <a:ext uri="{FF2B5EF4-FFF2-40B4-BE49-F238E27FC236}">
                  <a16:creationId xmlns:a16="http://schemas.microsoft.com/office/drawing/2014/main" id="{B3E19FB5-E99D-924E-AA45-7613FC91E734}"/>
                </a:ext>
              </a:extLst>
            </p:cNvPr>
            <p:cNvCxnSpPr/>
            <p:nvPr/>
          </p:nvCxnSpPr>
          <p:spPr>
            <a:xfrm flipV="1">
              <a:off x="2832410" y="3104950"/>
              <a:ext cx="178419" cy="519196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ruta 6">
              <a:extLst>
                <a:ext uri="{FF2B5EF4-FFF2-40B4-BE49-F238E27FC236}">
                  <a16:creationId xmlns:a16="http://schemas.microsoft.com/office/drawing/2014/main" id="{4E9EAA6B-57E5-C24F-81FB-45E86BC3936A}"/>
                </a:ext>
              </a:extLst>
            </p:cNvPr>
            <p:cNvSpPr txBox="1"/>
            <p:nvPr/>
          </p:nvSpPr>
          <p:spPr>
            <a:xfrm>
              <a:off x="4060761" y="1097714"/>
              <a:ext cx="34313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 err="1"/>
                <a:t>Kind:”asset</a:t>
              </a:r>
              <a:r>
                <a:rPr lang="sv-SE" dirty="0"/>
                <a:t>” 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class</a:t>
              </a:r>
              <a:r>
                <a:rPr lang="sv-SE" dirty="0"/>
                <a:t> in OOP</a:t>
              </a:r>
            </a:p>
          </p:txBody>
        </p:sp>
        <p:cxnSp>
          <p:nvCxnSpPr>
            <p:cNvPr id="8" name="Rak pil 7">
              <a:extLst>
                <a:ext uri="{FF2B5EF4-FFF2-40B4-BE49-F238E27FC236}">
                  <a16:creationId xmlns:a16="http://schemas.microsoft.com/office/drawing/2014/main" id="{46B21D03-F3EB-294F-ACC3-29712F2AC2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3151" y="1841477"/>
              <a:ext cx="86268" cy="711489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ruta 10">
              <a:extLst>
                <a:ext uri="{FF2B5EF4-FFF2-40B4-BE49-F238E27FC236}">
                  <a16:creationId xmlns:a16="http://schemas.microsoft.com/office/drawing/2014/main" id="{AFE0E301-C6AF-B547-9345-F06ED999A227}"/>
                </a:ext>
              </a:extLst>
            </p:cNvPr>
            <p:cNvSpPr txBox="1"/>
            <p:nvPr/>
          </p:nvSpPr>
          <p:spPr>
            <a:xfrm>
              <a:off x="4952085" y="3810677"/>
              <a:ext cx="45484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PID: SomeAsset123/asset/$1@somehost:8080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object</a:t>
              </a:r>
              <a:r>
                <a:rPr lang="sv-SE" dirty="0"/>
                <a:t> </a:t>
              </a:r>
              <a:r>
                <a:rPr lang="sv-SE" dirty="0" err="1"/>
                <a:t>instance</a:t>
              </a:r>
              <a:r>
                <a:rPr lang="sv-SE" dirty="0"/>
                <a:t> in OOP</a:t>
              </a:r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03977134-49FE-7847-959B-5CFF6789E1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3157321"/>
              <a:ext cx="164450" cy="54335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552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AA053CC5-5528-4D4C-BAD3-6E8B00B83B6B}"/>
              </a:ext>
            </a:extLst>
          </p:cNvPr>
          <p:cNvGrpSpPr/>
          <p:nvPr/>
        </p:nvGrpSpPr>
        <p:grpSpPr>
          <a:xfrm>
            <a:off x="148434" y="1545238"/>
            <a:ext cx="5066203" cy="369332"/>
            <a:chOff x="148434" y="1545238"/>
            <a:chExt cx="5066203" cy="369332"/>
          </a:xfrm>
        </p:grpSpPr>
        <p:sp>
          <p:nvSpPr>
            <p:cNvPr id="2" name="Rektangel 1">
              <a:extLst>
                <a:ext uri="{FF2B5EF4-FFF2-40B4-BE49-F238E27FC236}">
                  <a16:creationId xmlns:a16="http://schemas.microsoft.com/office/drawing/2014/main" id="{BE00A34D-817D-6F41-83E9-7244841894D2}"/>
                </a:ext>
              </a:extLst>
            </p:cNvPr>
            <p:cNvSpPr/>
            <p:nvPr/>
          </p:nvSpPr>
          <p:spPr>
            <a:xfrm>
              <a:off x="148434" y="1545238"/>
              <a:ext cx="2269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/>
                <a:t>SomeAsset124 + asset</a:t>
              </a:r>
            </a:p>
          </p:txBody>
        </p:sp>
        <p:cxnSp>
          <p:nvCxnSpPr>
            <p:cNvPr id="30" name="Rak pil 29">
              <a:extLst>
                <a:ext uri="{FF2B5EF4-FFF2-40B4-BE49-F238E27FC236}">
                  <a16:creationId xmlns:a16="http://schemas.microsoft.com/office/drawing/2014/main" id="{0E06B29F-20B0-DF48-9B85-60E23042EB20}"/>
                </a:ext>
              </a:extLst>
            </p:cNvPr>
            <p:cNvCxnSpPr>
              <a:cxnSpLocks/>
            </p:cNvCxnSpPr>
            <p:nvPr/>
          </p:nvCxnSpPr>
          <p:spPr>
            <a:xfrm>
              <a:off x="2475689" y="1766972"/>
              <a:ext cx="2738948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ktangel 33">
            <a:extLst>
              <a:ext uri="{FF2B5EF4-FFF2-40B4-BE49-F238E27FC236}">
                <a16:creationId xmlns:a16="http://schemas.microsoft.com/office/drawing/2014/main" id="{567736C6-10AC-D148-B6FB-B111D40F9FAD}"/>
              </a:ext>
            </a:extLst>
          </p:cNvPr>
          <p:cNvSpPr/>
          <p:nvPr/>
        </p:nvSpPr>
        <p:spPr>
          <a:xfrm>
            <a:off x="148434" y="2929720"/>
            <a:ext cx="2269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SomeAsset123 + asset</a:t>
            </a:r>
          </a:p>
        </p:txBody>
      </p:sp>
      <p:cxnSp>
        <p:nvCxnSpPr>
          <p:cNvPr id="35" name="Rak pil 34">
            <a:extLst>
              <a:ext uri="{FF2B5EF4-FFF2-40B4-BE49-F238E27FC236}">
                <a16:creationId xmlns:a16="http://schemas.microsoft.com/office/drawing/2014/main" id="{B33183B4-5E18-AB42-B323-C4832FEA2217}"/>
              </a:ext>
            </a:extLst>
          </p:cNvPr>
          <p:cNvCxnSpPr>
            <a:cxnSpLocks/>
          </p:cNvCxnSpPr>
          <p:nvPr/>
        </p:nvCxnSpPr>
        <p:spPr>
          <a:xfrm>
            <a:off x="2475689" y="3151454"/>
            <a:ext cx="2555994" cy="0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w="sm" len="med"/>
            <a:tailEnd type="arrow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MQTT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Map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type="triangle" w="med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41508FC8-4B0B-AE41-8F3E-C27BB7A84E3E}"/>
              </a:ext>
            </a:extLst>
          </p:cNvPr>
          <p:cNvSpPr/>
          <p:nvPr/>
        </p:nvSpPr>
        <p:spPr>
          <a:xfrm>
            <a:off x="8992549" y="437643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>
                <a:latin typeface="Lobster Two" panose="02000506000000020003" pitchFamily="50" charset="0"/>
                <a:ea typeface="+mn-ea"/>
                <a:cs typeface="+mn-cs"/>
              </a:rPr>
              <a:t>Actor 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Go, </a:t>
            </a:r>
            <a:r>
              <a:rPr lang="sv-SE" sz="2400" dirty="0" err="1">
                <a:solidFill>
                  <a:srgbClr val="FFE699"/>
                </a:solidFill>
              </a:rPr>
              <a:t>Kotlin</a:t>
            </a:r>
            <a:endParaRPr lang="sv-SE" sz="2400" dirty="0">
              <a:solidFill>
                <a:srgbClr val="FFE699"/>
              </a:solidFill>
            </a:endParaRP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 err="1">
                <a:solidFill>
                  <a:schemeClr val="tx1"/>
                </a:solidFill>
                <a:latin typeface="Calibri" panose="020F0502020204030204"/>
              </a:rPr>
              <a:t>Proto.Actor</a:t>
            </a:r>
            <a:endParaRPr lang="en-US" sz="3200" b="1" dirty="0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370845"/>
            <a:ext cx="12192000" cy="1496882"/>
          </a:xfrm>
          <a:prstGeom prst="rect">
            <a:avLst/>
          </a:prstGeom>
          <a:solidFill>
            <a:srgbClr val="FF4137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Lobster" pitchFamily="2" charset="77"/>
              </a:rPr>
              <a:t>OOP </a:t>
            </a:r>
            <a:r>
              <a:rPr lang="sv-SE" sz="6000" dirty="0">
                <a:latin typeface="Lobster" pitchFamily="2" charset="77"/>
              </a:rPr>
              <a:t>vs.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Actor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Model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116" y="585767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/>
              <a:t>Why</a:t>
            </a:r>
            <a:r>
              <a:rPr lang="sv-SE" sz="2800" b="1" dirty="0"/>
              <a:t> </a:t>
            </a:r>
            <a:r>
              <a:rPr lang="sv-SE" sz="2800" b="1" dirty="0" err="1"/>
              <a:t>Actors</a:t>
            </a:r>
            <a:r>
              <a:rPr lang="sv-SE" sz="2800" b="1" dirty="0"/>
              <a:t>??  The </a:t>
            </a:r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r>
              <a:rPr lang="sv-SE" sz="2800" b="1" dirty="0"/>
              <a:t> has </a:t>
            </a:r>
            <a:r>
              <a:rPr lang="sv-SE" sz="2800" b="1" dirty="0" err="1"/>
              <a:t>worked</a:t>
            </a:r>
            <a:r>
              <a:rPr lang="sv-SE" sz="2800" b="1" dirty="0"/>
              <a:t> </a:t>
            </a:r>
            <a:r>
              <a:rPr lang="sv-SE" sz="2800" b="1" dirty="0" err="1"/>
              <a:t>nicely</a:t>
            </a:r>
            <a:r>
              <a:rPr lang="sv-SE" sz="2800" b="1" dirty="0"/>
              <a:t> for 60 </a:t>
            </a:r>
            <a:r>
              <a:rPr lang="sv-SE" sz="2800" b="1" dirty="0" err="1"/>
              <a:t>years</a:t>
            </a:r>
            <a:r>
              <a:rPr lang="sv-SE" sz="2800" b="1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noFill/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7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err="1">
                <a:latin typeface="Lobster" pitchFamily="2" charset="77"/>
              </a:rPr>
              <a:t>Moore’s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Law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5289448"/>
            <a:ext cx="12192000" cy="12409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>
                <a:solidFill>
                  <a:schemeClr val="tx1"/>
                </a:solidFill>
              </a:rPr>
              <a:t>We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can</a:t>
            </a:r>
            <a:r>
              <a:rPr lang="sv-SE" sz="2800" b="1" dirty="0">
                <a:solidFill>
                  <a:schemeClr val="tx1"/>
                </a:solidFill>
              </a:rPr>
              <a:t> no </a:t>
            </a:r>
            <a:r>
              <a:rPr lang="sv-SE" sz="2800" b="1" dirty="0" err="1">
                <a:solidFill>
                  <a:schemeClr val="tx1"/>
                </a:solidFill>
              </a:rPr>
              <a:t>longer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build</a:t>
            </a:r>
            <a:r>
              <a:rPr lang="sv-SE" sz="2800" b="1" dirty="0">
                <a:solidFill>
                  <a:schemeClr val="tx1"/>
                </a:solidFill>
              </a:rPr>
              <a:t> faster processors</a:t>
            </a:r>
            <a:br>
              <a:rPr lang="sv-SE" sz="2800" b="1" dirty="0">
                <a:solidFill>
                  <a:schemeClr val="tx1"/>
                </a:solidFill>
              </a:rPr>
            </a:br>
            <a:r>
              <a:rPr lang="sv-SE" sz="1600" b="1" dirty="0" err="1">
                <a:solidFill>
                  <a:schemeClr val="tx1"/>
                </a:solidFill>
              </a:rPr>
              <a:t>Instead</a:t>
            </a:r>
            <a:r>
              <a:rPr lang="sv-SE" sz="1600" b="1" dirty="0">
                <a:solidFill>
                  <a:schemeClr val="tx1"/>
                </a:solidFill>
              </a:rPr>
              <a:t>, </a:t>
            </a:r>
            <a:r>
              <a:rPr lang="sv-SE" sz="1600" b="1" dirty="0" err="1">
                <a:solidFill>
                  <a:schemeClr val="tx1"/>
                </a:solidFill>
              </a:rPr>
              <a:t>we</a:t>
            </a:r>
            <a:r>
              <a:rPr lang="sv-SE" sz="1600" b="1" dirty="0">
                <a:solidFill>
                  <a:schemeClr val="tx1"/>
                </a:solidFill>
              </a:rPr>
              <a:t> stack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dirty="0" err="1">
                <a:solidFill>
                  <a:schemeClr val="tx1"/>
                </a:solidFill>
              </a:rPr>
              <a:t>next</a:t>
            </a:r>
            <a:r>
              <a:rPr lang="sv-SE" sz="1600" b="1" dirty="0">
                <a:solidFill>
                  <a:schemeClr val="tx1"/>
                </a:solidFill>
              </a:rPr>
              <a:t> to </a:t>
            </a:r>
            <a:r>
              <a:rPr lang="sv-SE" sz="1600" b="1" dirty="0" err="1">
                <a:solidFill>
                  <a:schemeClr val="tx1"/>
                </a:solidFill>
              </a:rPr>
              <a:t>eachother</a:t>
            </a:r>
            <a:r>
              <a:rPr lang="sv-SE" sz="1600" b="1" dirty="0">
                <a:solidFill>
                  <a:schemeClr val="tx1"/>
                </a:solidFill>
              </a:rPr>
              <a:t> and call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r>
              <a:rPr lang="sv-SE" sz="1600" b="1" i="1" dirty="0" err="1">
                <a:solidFill>
                  <a:schemeClr val="tx1"/>
                </a:solidFill>
              </a:rPr>
              <a:t>cores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endParaRPr lang="sv-SE" sz="2800" b="1" i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765860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721114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Why</a:t>
            </a:r>
            <a:r>
              <a:rPr lang="sv-SE" sz="4000" i="1" dirty="0">
                <a:latin typeface="+mn-lt"/>
              </a:rPr>
              <a:t> do </a:t>
            </a:r>
            <a:r>
              <a:rPr lang="sv-SE" sz="4000" i="1" dirty="0" err="1">
                <a:latin typeface="+mn-lt"/>
              </a:rPr>
              <a:t>we</a:t>
            </a:r>
            <a:r>
              <a:rPr lang="sv-SE" sz="4000" i="1" dirty="0">
                <a:latin typeface="+mn-lt"/>
              </a:rPr>
              <a:t> as </a:t>
            </a:r>
            <a:r>
              <a:rPr lang="sv-SE" sz="4000" i="1" dirty="0" err="1">
                <a:latin typeface="+mn-lt"/>
              </a:rPr>
              <a:t>developers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have</a:t>
            </a:r>
            <a:r>
              <a:rPr lang="sv-SE" sz="4000" i="1" dirty="0">
                <a:latin typeface="+mn-lt"/>
              </a:rPr>
              <a:t> to </a:t>
            </a:r>
            <a:r>
              <a:rPr lang="sv-SE" sz="4000" i="1" dirty="0" err="1">
                <a:latin typeface="+mn-lt"/>
              </a:rPr>
              <a:t>care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593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2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Props1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17601</TotalTime>
  <Words>609</Words>
  <Application>Microsoft Macintosh PowerPoint</Application>
  <PresentationFormat>Bredbild</PresentationFormat>
  <Paragraphs>148</Paragraphs>
  <Slides>31</Slides>
  <Notes>6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Lobster</vt:lpstr>
      <vt:lpstr>Lobster Two</vt:lpstr>
      <vt:lpstr>Office Theme</vt:lpstr>
      <vt:lpstr>2_Office Theme</vt:lpstr>
      <vt:lpstr>Actor Model</vt:lpstr>
      <vt:lpstr>PowerPoint-presentation</vt:lpstr>
      <vt:lpstr>Actor Model</vt:lpstr>
      <vt:lpstr>PowerPoint-presentation</vt:lpstr>
      <vt:lpstr>Actor Model</vt:lpstr>
      <vt:lpstr>PowerPoint-presentation</vt:lpstr>
      <vt:lpstr>OOP vs. Actor Model</vt:lpstr>
      <vt:lpstr>Moore’s Law</vt:lpstr>
      <vt:lpstr>PowerPoint-presentation</vt:lpstr>
      <vt:lpstr>Scaling Up</vt:lpstr>
      <vt:lpstr>PowerPoint-presentation</vt:lpstr>
      <vt:lpstr>PowerPoint-presentation</vt:lpstr>
      <vt:lpstr>Scaling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2210</cp:revision>
  <dcterms:created xsi:type="dcterms:W3CDTF">2014-06-11T19:04:29Z</dcterms:created>
  <dcterms:modified xsi:type="dcterms:W3CDTF">2022-09-21T20:38:43Z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